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venir Black" panose="02000503020000020003" pitchFamily="2" charset="0"/>
      <p:bold r:id="rId14"/>
      <p:italic r:id="rId15"/>
      <p:boldItalic r:id="rId16"/>
    </p:embeddedFont>
    <p:embeddedFont>
      <p:font typeface="Avenir Book" panose="02000503020000020003" pitchFamily="2" charset="0"/>
      <p:regular r:id="rId17"/>
      <p:italic r:id="rId18"/>
    </p:embeddedFont>
    <p:embeddedFont>
      <p:font typeface="AVENIR OBLIQUE" panose="02000503020000020003" pitchFamily="2" charset="0"/>
      <p:italic r:id="rId19"/>
    </p:embeddedFont>
    <p:embeddedFont>
      <p:font typeface="Grandma" panose="02000503000000020003"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80" d="100"/>
          <a:sy n="80" d="100"/>
        </p:scale>
        <p:origin x="82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i="0">
                <a:solidFill>
                  <a:schemeClr val="tx1">
                    <a:tint val="75000"/>
                  </a:schemeClr>
                </a:solidFill>
                <a:latin typeface="Avenir Black" panose="02000503020000020003" pitchFamily="2" charset="0"/>
              </a:defRPr>
            </a:lvl1pPr>
          </a:lstStyle>
          <a:p>
            <a:fld id="{1D8BD707-D9CF-40AE-B4C6-C98DA3205C09}" type="datetimeFigureOut">
              <a:rPr lang="en-US" smtClean="0"/>
              <a:pPr/>
              <a:t>8/1/22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i="0">
                <a:solidFill>
                  <a:schemeClr val="tx1">
                    <a:tint val="75000"/>
                  </a:schemeClr>
                </a:solidFill>
                <a:latin typeface="Avenir Black" panose="02000503020000020003" pitchFamily="2"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i="0">
                <a:solidFill>
                  <a:schemeClr val="tx1">
                    <a:tint val="75000"/>
                  </a:schemeClr>
                </a:solidFill>
                <a:latin typeface="Avenir Black" panose="02000503020000020003" pitchFamily="2"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i="0" kern="1200">
          <a:solidFill>
            <a:schemeClr val="tx1"/>
          </a:solidFill>
          <a:latin typeface="Avenir Black" panose="02000503020000020003"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a:solidFill>
            <a:schemeClr val="tx1"/>
          </a:solidFill>
          <a:latin typeface="Avenir Black" panose="02000503020000020003" pitchFamily="2" charset="0"/>
          <a:ea typeface="+mn-ea"/>
          <a:cs typeface="+mn-cs"/>
        </a:defRPr>
      </a:lvl1pPr>
      <a:lvl2pPr marL="742950" indent="-285750" algn="l" defTabSz="914400" rtl="0" eaLnBrk="1" latinLnBrk="0" hangingPunct="1">
        <a:spcBef>
          <a:spcPct val="20000"/>
        </a:spcBef>
        <a:buFont typeface="Arial" pitchFamily="34" charset="0"/>
        <a:buChar char="–"/>
        <a:defRPr sz="2800" b="1" i="0" kern="1200">
          <a:solidFill>
            <a:schemeClr val="tx1"/>
          </a:solidFill>
          <a:latin typeface="Avenir Black" panose="02000503020000020003" pitchFamily="2" charset="0"/>
          <a:ea typeface="+mn-ea"/>
          <a:cs typeface="+mn-cs"/>
        </a:defRPr>
      </a:lvl2pPr>
      <a:lvl3pPr marL="1143000" indent="-228600" algn="l" defTabSz="914400" rtl="0" eaLnBrk="1" latinLnBrk="0" hangingPunct="1">
        <a:spcBef>
          <a:spcPct val="20000"/>
        </a:spcBef>
        <a:buFont typeface="Arial" pitchFamily="34" charset="0"/>
        <a:buChar char="•"/>
        <a:defRPr sz="2400" b="1" i="0" kern="1200">
          <a:solidFill>
            <a:schemeClr val="tx1"/>
          </a:solidFill>
          <a:latin typeface="Avenir Black" panose="02000503020000020003" pitchFamily="2" charset="0"/>
          <a:ea typeface="+mn-ea"/>
          <a:cs typeface="+mn-cs"/>
        </a:defRPr>
      </a:lvl3pPr>
      <a:lvl4pPr marL="1600200" indent="-228600" algn="l" defTabSz="914400" rtl="0" eaLnBrk="1" latinLnBrk="0" hangingPunct="1">
        <a:spcBef>
          <a:spcPct val="20000"/>
        </a:spcBef>
        <a:buFont typeface="Arial" pitchFamily="34" charset="0"/>
        <a:buChar char="–"/>
        <a:defRPr sz="2000" b="1" i="0" kern="1200">
          <a:solidFill>
            <a:schemeClr val="tx1"/>
          </a:solidFill>
          <a:latin typeface="Avenir Black" panose="02000503020000020003" pitchFamily="2" charset="0"/>
          <a:ea typeface="+mn-ea"/>
          <a:cs typeface="+mn-cs"/>
        </a:defRPr>
      </a:lvl4pPr>
      <a:lvl5pPr marL="2057400" indent="-228600" algn="l" defTabSz="914400" rtl="0" eaLnBrk="1" latinLnBrk="0" hangingPunct="1">
        <a:spcBef>
          <a:spcPct val="20000"/>
        </a:spcBef>
        <a:buFont typeface="Arial" pitchFamily="34" charset="0"/>
        <a:buChar char="»"/>
        <a:defRPr sz="2000" b="1" i="0" kern="1200">
          <a:solidFill>
            <a:schemeClr val="tx1"/>
          </a:solidFill>
          <a:latin typeface="Avenir Black" panose="02000503020000020003"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215729"/>
            <a:ext cx="18288000" cy="3292525"/>
            <a:chOff x="0" y="0"/>
            <a:chExt cx="4994940" cy="893226"/>
          </a:xfrm>
        </p:grpSpPr>
        <p:sp>
          <p:nvSpPr>
            <p:cNvPr id="3" name="Freeform 3"/>
            <p:cNvSpPr/>
            <p:nvPr/>
          </p:nvSpPr>
          <p:spPr>
            <a:xfrm>
              <a:off x="0" y="0"/>
              <a:ext cx="4994940" cy="893226"/>
            </a:xfrm>
            <a:custGeom>
              <a:avLst/>
              <a:gdLst/>
              <a:ahLst/>
              <a:cxnLst/>
              <a:rect l="l" t="t" r="r" b="b"/>
              <a:pathLst>
                <a:path w="4994940" h="893226">
                  <a:moveTo>
                    <a:pt x="0" y="0"/>
                  </a:moveTo>
                  <a:lnTo>
                    <a:pt x="4994940" y="0"/>
                  </a:lnTo>
                  <a:lnTo>
                    <a:pt x="4994940" y="893226"/>
                  </a:lnTo>
                  <a:lnTo>
                    <a:pt x="0" y="893226"/>
                  </a:lnTo>
                  <a:close/>
                </a:path>
              </a:pathLst>
            </a:custGeom>
            <a:solidFill>
              <a:srgbClr val="FFC146"/>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640"/>
                </a:lnSpc>
              </a:pPr>
              <a:endParaRPr b="1" dirty="0">
                <a:latin typeface="Avenir Black" panose="02000503020000020003" pitchFamily="2" charset="0"/>
              </a:endParaRPr>
            </a:p>
          </p:txBody>
        </p:sp>
      </p:grpSp>
      <p:pic>
        <p:nvPicPr>
          <p:cNvPr id="5" name="Picture 5"/>
          <p:cNvPicPr>
            <a:picLocks noChangeAspect="1"/>
          </p:cNvPicPr>
          <p:nvPr/>
        </p:nvPicPr>
        <p:blipFill>
          <a:blip r:embed="rId2"/>
          <a:srcRect l="688" r="688"/>
          <a:stretch>
            <a:fillRect/>
          </a:stretch>
        </p:blipFill>
        <p:spPr>
          <a:xfrm>
            <a:off x="0" y="1279637"/>
            <a:ext cx="18288000" cy="6930567"/>
          </a:xfrm>
          <a:prstGeom prst="rect">
            <a:avLst/>
          </a:prstGeom>
        </p:spPr>
      </p:pic>
      <p:pic>
        <p:nvPicPr>
          <p:cNvPr id="6" name="Picture 6"/>
          <p:cNvPicPr>
            <a:picLocks noChangeAspect="1"/>
          </p:cNvPicPr>
          <p:nvPr/>
        </p:nvPicPr>
        <p:blipFill>
          <a:blip r:embed="rId3"/>
          <a:srcRect/>
          <a:stretch>
            <a:fillRect/>
          </a:stretch>
        </p:blipFill>
        <p:spPr>
          <a:xfrm>
            <a:off x="14698114" y="3283972"/>
            <a:ext cx="2921897" cy="2921897"/>
          </a:xfrm>
          <a:prstGeom prst="rect">
            <a:avLst/>
          </a:prstGeom>
        </p:spPr>
      </p:pic>
      <p:sp>
        <p:nvSpPr>
          <p:cNvPr id="7" name="TextBox 7"/>
          <p:cNvSpPr txBox="1"/>
          <p:nvPr/>
        </p:nvSpPr>
        <p:spPr>
          <a:xfrm>
            <a:off x="3781187" y="8332811"/>
            <a:ext cx="10916927" cy="1370384"/>
          </a:xfrm>
          <a:prstGeom prst="rect">
            <a:avLst/>
          </a:prstGeom>
        </p:spPr>
        <p:txBody>
          <a:bodyPr lIns="0" tIns="0" rIns="0" bIns="0" rtlCol="0" anchor="t">
            <a:spAutoFit/>
          </a:bodyPr>
          <a:lstStyle/>
          <a:p>
            <a:pPr algn="ctr">
              <a:lnSpc>
                <a:spcPts val="11369"/>
              </a:lnSpc>
            </a:pPr>
            <a:r>
              <a:rPr lang="en-US" sz="8120">
                <a:solidFill>
                  <a:srgbClr val="000000"/>
                </a:solidFill>
                <a:latin typeface="Grandma"/>
              </a:rPr>
              <a:t>www.aussiestemstars.com.au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97" b="497"/>
          <a:stretch>
            <a:fillRect/>
          </a:stretch>
        </p:blipFill>
        <p:spPr>
          <a:xfrm>
            <a:off x="11638174" y="0"/>
            <a:ext cx="6649826" cy="10287000"/>
          </a:xfrm>
          <a:prstGeom prst="rect">
            <a:avLst/>
          </a:prstGeom>
        </p:spPr>
      </p:pic>
      <p:sp>
        <p:nvSpPr>
          <p:cNvPr id="3" name="TextBox 3"/>
          <p:cNvSpPr txBox="1"/>
          <p:nvPr/>
        </p:nvSpPr>
        <p:spPr>
          <a:xfrm>
            <a:off x="461860" y="2960558"/>
            <a:ext cx="11002253" cy="7232749"/>
          </a:xfrm>
          <a:prstGeom prst="rect">
            <a:avLst/>
          </a:prstGeom>
        </p:spPr>
        <p:txBody>
          <a:bodyPr lIns="0" tIns="0" rIns="0" bIns="0" rtlCol="0" anchor="t">
            <a:spAutoFit/>
          </a:bodyPr>
          <a:lstStyle/>
          <a:p>
            <a:pPr marL="647700" lvl="1" indent="-323850">
              <a:spcBef>
                <a:spcPts val="600"/>
              </a:spcBef>
              <a:spcAft>
                <a:spcPts val="600"/>
              </a:spcAft>
              <a:buFont typeface="Arial"/>
              <a:buChar char="•"/>
            </a:pPr>
            <a:r>
              <a:rPr lang="en-US" sz="3000" dirty="0" err="1">
                <a:solidFill>
                  <a:srgbClr val="000000"/>
                </a:solidFill>
                <a:latin typeface="Avenir Book" panose="02000503020000020003" pitchFamily="2" charset="0"/>
              </a:rPr>
              <a:t>Munjed</a:t>
            </a:r>
            <a:r>
              <a:rPr lang="en-US" sz="3000" dirty="0">
                <a:solidFill>
                  <a:srgbClr val="000000"/>
                </a:solidFill>
                <a:latin typeface="Avenir Book" panose="02000503020000020003" pitchFamily="2" charset="0"/>
              </a:rPr>
              <a:t> wanted to be a surgeon ever since he was a teenager and saw Arnold Schwarzenegger’s cybernetic limbs in </a:t>
            </a:r>
            <a:r>
              <a:rPr lang="en-US" sz="3000" i="1" dirty="0">
                <a:solidFill>
                  <a:srgbClr val="000000"/>
                </a:solidFill>
                <a:latin typeface="Avenir Oblique" panose="02000503020000020003" pitchFamily="2" charset="0"/>
              </a:rPr>
              <a:t>The Terminator.</a:t>
            </a:r>
          </a:p>
          <a:p>
            <a:pPr marL="647700" lvl="1" indent="-323850">
              <a:spcBef>
                <a:spcPts val="600"/>
              </a:spcBef>
              <a:spcAft>
                <a:spcPts val="600"/>
              </a:spcAft>
              <a:buFont typeface="Arial"/>
              <a:buChar char="•"/>
            </a:pPr>
            <a:r>
              <a:rPr lang="en-US" sz="3000" dirty="0" err="1">
                <a:solidFill>
                  <a:srgbClr val="000000"/>
                </a:solidFill>
                <a:latin typeface="Avenir Book" panose="02000503020000020003" pitchFamily="2" charset="0"/>
              </a:rPr>
              <a:t>Munjed’s</a:t>
            </a:r>
            <a:r>
              <a:rPr lang="en-US" sz="3000" dirty="0">
                <a:solidFill>
                  <a:srgbClr val="000000"/>
                </a:solidFill>
                <a:latin typeface="Avenir Book" panose="02000503020000020003" pitchFamily="2" charset="0"/>
              </a:rPr>
              <a:t> personal story of fleeing Iraq and coming to Australia as a refugee has made him a powerful advocate for humanitarian work supporting vulnerable asylum seekers and refugees. He is an ambassador for the Red Cross, has worked with Amnesty International, and is a patron of the Asylum Seekers Centre.</a:t>
            </a:r>
          </a:p>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Osseointegration is a surgery that involves an implant designed to be as close to the human anatomy as possible. It is inserted into an amputee’s femur which, when integrated with the bone, allows for a simple, safe connection between the stump and the lower prosthetic limb.</a:t>
            </a:r>
          </a:p>
        </p:txBody>
      </p:sp>
      <p:sp>
        <p:nvSpPr>
          <p:cNvPr id="4" name="TextBox 4"/>
          <p:cNvSpPr txBox="1"/>
          <p:nvPr/>
        </p:nvSpPr>
        <p:spPr>
          <a:xfrm>
            <a:off x="635921" y="584936"/>
            <a:ext cx="7310778"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5" name="TextBox 5"/>
          <p:cNvSpPr txBox="1"/>
          <p:nvPr/>
        </p:nvSpPr>
        <p:spPr>
          <a:xfrm>
            <a:off x="635921" y="1360861"/>
            <a:ext cx="10663346" cy="1513235"/>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MUNJED AL MUDERIS</a:t>
            </a:r>
          </a:p>
          <a:p>
            <a:pPr>
              <a:lnSpc>
                <a:spcPts val="5937"/>
              </a:lnSpc>
            </a:pPr>
            <a:r>
              <a:rPr lang="en-US" sz="4749" b="1" dirty="0">
                <a:solidFill>
                  <a:srgbClr val="000000"/>
                </a:solidFill>
                <a:latin typeface="Avenir Black" panose="02000503020000020003" pitchFamily="2" charset="0"/>
              </a:rPr>
              <a:t>From refugee to surgical inventor</a:t>
            </a:r>
          </a:p>
        </p:txBody>
      </p:sp>
      <p:grpSp>
        <p:nvGrpSpPr>
          <p:cNvPr id="6" name="Group 6"/>
          <p:cNvGrpSpPr/>
          <p:nvPr/>
        </p:nvGrpSpPr>
        <p:grpSpPr>
          <a:xfrm>
            <a:off x="8003380" y="-631554"/>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97" b="497"/>
          <a:stretch>
            <a:fillRect/>
          </a:stretch>
        </p:blipFill>
        <p:spPr>
          <a:xfrm>
            <a:off x="0" y="0"/>
            <a:ext cx="6649826" cy="10287000"/>
          </a:xfrm>
          <a:prstGeom prst="rect">
            <a:avLst/>
          </a:prstGeom>
        </p:spPr>
      </p:pic>
      <p:sp>
        <p:nvSpPr>
          <p:cNvPr id="3" name="TextBox 3"/>
          <p:cNvSpPr txBox="1"/>
          <p:nvPr/>
        </p:nvSpPr>
        <p:spPr>
          <a:xfrm>
            <a:off x="7465513" y="2860517"/>
            <a:ext cx="10652867" cy="7232749"/>
          </a:xfrm>
          <a:prstGeom prst="rect">
            <a:avLst/>
          </a:prstGeom>
        </p:spPr>
        <p:txBody>
          <a:bodyPr lIns="0" tIns="0" rIns="0" bIns="0" rtlCol="0" anchor="t">
            <a:spAutoFit/>
          </a:bodyPr>
          <a:lstStyle/>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Georgia is a huge advocate for equality and diversity in Science. She is a ‘Superstar of STEM’, a program run by Science and Technology Australia that aims to smash gender stereotypes of ‘Scientists’ and encourage more girls to work and stay in the STEM fields. She is also part of the Homeward Bound initiative, a global network of Women in STEM who aim to influence global environmental policy.</a:t>
            </a:r>
          </a:p>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Georgia developed ‘The Cane Toad Coalition’, a group of research, conservation and land management </a:t>
            </a:r>
            <a:r>
              <a:rPr lang="en-US" sz="3000" dirty="0" err="1">
                <a:solidFill>
                  <a:srgbClr val="000000"/>
                </a:solidFill>
                <a:latin typeface="Avenir Book" panose="02000503020000020003" pitchFamily="2" charset="0"/>
              </a:rPr>
              <a:t>organisations</a:t>
            </a:r>
            <a:r>
              <a:rPr lang="en-US" sz="3000" dirty="0">
                <a:solidFill>
                  <a:srgbClr val="000000"/>
                </a:solidFill>
                <a:latin typeface="Avenir Book" panose="02000503020000020003" pitchFamily="2" charset="0"/>
              </a:rPr>
              <a:t> dedicated to working out strategies for how to teach native predators the ‘Taste Aversion’ technique – this trains them to avoid eating highly toxic cane toads.</a:t>
            </a:r>
          </a:p>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Georgia loves adventure and has trekked many continents and travelled all over the world in her sea kayak.</a:t>
            </a:r>
          </a:p>
        </p:txBody>
      </p:sp>
      <p:sp>
        <p:nvSpPr>
          <p:cNvPr id="4" name="TextBox 4"/>
          <p:cNvSpPr txBox="1"/>
          <p:nvPr/>
        </p:nvSpPr>
        <p:spPr>
          <a:xfrm>
            <a:off x="7465513" y="423545"/>
            <a:ext cx="6825451" cy="605155"/>
          </a:xfrm>
          <a:prstGeom prst="rect">
            <a:avLst/>
          </a:prstGeom>
        </p:spPr>
        <p:txBody>
          <a:bodyPr lIns="0" tIns="0" rIns="0" bIns="0" rtlCol="0" anchor="t">
            <a:spAutoFit/>
          </a:bodyPr>
          <a:lstStyle/>
          <a:p>
            <a:pPr>
              <a:lnSpc>
                <a:spcPts val="4969"/>
              </a:lnSpc>
            </a:pPr>
            <a:r>
              <a:rPr lang="en-US" sz="3549">
                <a:solidFill>
                  <a:srgbClr val="000000"/>
                </a:solidFill>
                <a:latin typeface="Grandma"/>
              </a:rPr>
              <a:t>Aussie STEM Stars</a:t>
            </a:r>
          </a:p>
        </p:txBody>
      </p:sp>
      <p:sp>
        <p:nvSpPr>
          <p:cNvPr id="5" name="TextBox 5"/>
          <p:cNvSpPr txBox="1"/>
          <p:nvPr/>
        </p:nvSpPr>
        <p:spPr>
          <a:xfrm>
            <a:off x="7465513" y="1126173"/>
            <a:ext cx="9955459" cy="1600994"/>
          </a:xfrm>
          <a:prstGeom prst="rect">
            <a:avLst/>
          </a:prstGeom>
        </p:spPr>
        <p:txBody>
          <a:bodyPr lIns="0" tIns="0" rIns="0" bIns="0" rtlCol="0" anchor="t">
            <a:spAutoFit/>
          </a:bodyPr>
          <a:lstStyle/>
          <a:p>
            <a:pPr>
              <a:lnSpc>
                <a:spcPts val="6649"/>
              </a:lnSpc>
            </a:pPr>
            <a:r>
              <a:rPr lang="en-US" sz="4749" b="1" dirty="0">
                <a:solidFill>
                  <a:srgbClr val="000000"/>
                </a:solidFill>
                <a:latin typeface="Avenir Black" panose="02000503020000020003" pitchFamily="2" charset="0"/>
              </a:rPr>
              <a:t>GEORGIA WARD-FEAR</a:t>
            </a:r>
          </a:p>
          <a:p>
            <a:pPr>
              <a:lnSpc>
                <a:spcPts val="5937"/>
              </a:lnSpc>
            </a:pPr>
            <a:r>
              <a:rPr lang="en-US" sz="4749" b="1" dirty="0">
                <a:solidFill>
                  <a:srgbClr val="000000"/>
                </a:solidFill>
                <a:latin typeface="Avenir Black" panose="02000503020000020003" pitchFamily="2" charset="0"/>
              </a:rPr>
              <a:t>Reptile biologist and explorer</a:t>
            </a:r>
          </a:p>
        </p:txBody>
      </p:sp>
      <p:grpSp>
        <p:nvGrpSpPr>
          <p:cNvPr id="6" name="Group 6"/>
          <p:cNvGrpSpPr/>
          <p:nvPr/>
        </p:nvGrpSpPr>
        <p:grpSpPr>
          <a:xfrm>
            <a:off x="15110114" y="-769134"/>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97" b="497"/>
          <a:stretch>
            <a:fillRect/>
          </a:stretch>
        </p:blipFill>
        <p:spPr>
          <a:xfrm>
            <a:off x="0" y="0"/>
            <a:ext cx="6649826" cy="10287000"/>
          </a:xfrm>
          <a:prstGeom prst="rect">
            <a:avLst/>
          </a:prstGeom>
        </p:spPr>
      </p:pic>
      <p:sp>
        <p:nvSpPr>
          <p:cNvPr id="3" name="TextBox 3"/>
          <p:cNvSpPr txBox="1"/>
          <p:nvPr/>
        </p:nvSpPr>
        <p:spPr>
          <a:xfrm>
            <a:off x="7465513" y="1245235"/>
            <a:ext cx="9955459" cy="1600994"/>
          </a:xfrm>
          <a:prstGeom prst="rect">
            <a:avLst/>
          </a:prstGeom>
        </p:spPr>
        <p:txBody>
          <a:bodyPr lIns="0" tIns="0" rIns="0" bIns="0" rtlCol="0" anchor="t">
            <a:spAutoFit/>
          </a:bodyPr>
          <a:lstStyle/>
          <a:p>
            <a:pPr>
              <a:lnSpc>
                <a:spcPts val="6649"/>
              </a:lnSpc>
            </a:pPr>
            <a:r>
              <a:rPr lang="en-US" sz="4749" b="1" dirty="0">
                <a:solidFill>
                  <a:srgbClr val="000000"/>
                </a:solidFill>
                <a:latin typeface="Avenir Black" panose="02000503020000020003" pitchFamily="2" charset="0"/>
              </a:rPr>
              <a:t>FIONA WOOD</a:t>
            </a:r>
          </a:p>
          <a:p>
            <a:pPr>
              <a:lnSpc>
                <a:spcPts val="5937"/>
              </a:lnSpc>
            </a:pPr>
            <a:r>
              <a:rPr lang="en-US" sz="4749" b="1" dirty="0">
                <a:solidFill>
                  <a:srgbClr val="000000"/>
                </a:solidFill>
                <a:latin typeface="Avenir Black" panose="02000503020000020003" pitchFamily="2" charset="0"/>
              </a:rPr>
              <a:t>Inventor of spray-on skin</a:t>
            </a:r>
          </a:p>
        </p:txBody>
      </p:sp>
      <p:grpSp>
        <p:nvGrpSpPr>
          <p:cNvPr id="4" name="Group 4"/>
          <p:cNvGrpSpPr/>
          <p:nvPr/>
        </p:nvGrpSpPr>
        <p:grpSpPr>
          <a:xfrm>
            <a:off x="15302506" y="-443510"/>
            <a:ext cx="3796476" cy="3038137"/>
            <a:chOff x="0" y="0"/>
            <a:chExt cx="5061968" cy="405085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6" name="TextBox 6"/>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
        <p:nvSpPr>
          <p:cNvPr id="7" name="TextBox 7"/>
          <p:cNvSpPr txBox="1"/>
          <p:nvPr/>
        </p:nvSpPr>
        <p:spPr>
          <a:xfrm>
            <a:off x="7465513" y="3172010"/>
            <a:ext cx="10656564" cy="6848991"/>
          </a:xfrm>
          <a:prstGeom prst="rect">
            <a:avLst/>
          </a:prstGeom>
        </p:spPr>
        <p:txBody>
          <a:bodyPr lIns="0" tIns="0" rIns="0" bIns="0" rtlCol="0" anchor="t">
            <a:spAutoFit/>
          </a:bodyPr>
          <a:lstStyle/>
          <a:p>
            <a:pPr marL="640763" lvl="1" indent="-320382">
              <a:buFont typeface="Arial"/>
              <a:buChar char="•"/>
            </a:pPr>
            <a:r>
              <a:rPr lang="en-US" sz="2967" dirty="0">
                <a:solidFill>
                  <a:srgbClr val="000000"/>
                </a:solidFill>
                <a:latin typeface="Avenir Book" panose="02000503020000020003" pitchFamily="2" charset="0"/>
              </a:rPr>
              <a:t>Fiona Wood is a plastic surgeon who invented the revolutionary spray-on skin and changed the way burns were treated forever. Her expertise in burns treatment came to the world’s attention in 2002 in the wake of the Bali bombings, when she and her team were called upon to face a crisis beyond anything they had experienced. </a:t>
            </a:r>
          </a:p>
          <a:p>
            <a:pPr marL="640763" lvl="1" indent="-320382">
              <a:buFont typeface="Arial"/>
              <a:buChar char="•"/>
            </a:pPr>
            <a:r>
              <a:rPr lang="en-US" sz="2967" dirty="0">
                <a:solidFill>
                  <a:srgbClr val="000000"/>
                </a:solidFill>
                <a:latin typeface="Avenir Book" panose="02000503020000020003" pitchFamily="2" charset="0"/>
              </a:rPr>
              <a:t>Fiona and fellow scientist Marie Stoner established the McComb Foundation in 1999. They wanted to offer support and improved quality of life for those affected by burns injury. It was renamed the Fiona Wood Foundation in 2012.</a:t>
            </a:r>
          </a:p>
          <a:p>
            <a:pPr marL="640763" lvl="1" indent="-320382">
              <a:buFont typeface="Arial"/>
              <a:buChar char="•"/>
            </a:pPr>
            <a:r>
              <a:rPr lang="en-US" sz="2967" dirty="0">
                <a:solidFill>
                  <a:srgbClr val="000000"/>
                </a:solidFill>
                <a:latin typeface="Avenir Book" panose="02000503020000020003" pitchFamily="2" charset="0"/>
              </a:rPr>
              <a:t>Fiona was voted the most-trusted Australian in a Reader's Digest poll for six successive years from 2005 to 2010. She has been recognised many times for her amazing work and in 2005 was our Australian of the Year.</a:t>
            </a:r>
          </a:p>
        </p:txBody>
      </p:sp>
      <p:sp>
        <p:nvSpPr>
          <p:cNvPr id="8" name="TextBox 8"/>
          <p:cNvSpPr txBox="1"/>
          <p:nvPr/>
        </p:nvSpPr>
        <p:spPr>
          <a:xfrm>
            <a:off x="7465513" y="692785"/>
            <a:ext cx="6825451" cy="605155"/>
          </a:xfrm>
          <a:prstGeom prst="rect">
            <a:avLst/>
          </a:prstGeom>
        </p:spPr>
        <p:txBody>
          <a:bodyPr lIns="0" tIns="0" rIns="0" bIns="0" rtlCol="0" anchor="t">
            <a:spAutoFit/>
          </a:bodyPr>
          <a:lstStyle/>
          <a:p>
            <a:pPr>
              <a:lnSpc>
                <a:spcPts val="4969"/>
              </a:lnSpc>
            </a:pPr>
            <a:r>
              <a:rPr lang="en-US" sz="3549">
                <a:solidFill>
                  <a:srgbClr val="000000"/>
                </a:solidFill>
                <a:latin typeface="Grandma"/>
              </a:rPr>
              <a:t>Aussie STEM Stars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6649826" cy="10287000"/>
          </a:xfrm>
          <a:prstGeom prst="rect">
            <a:avLst/>
          </a:prstGeom>
        </p:spPr>
      </p:pic>
      <p:sp>
        <p:nvSpPr>
          <p:cNvPr id="3" name="TextBox 3"/>
          <p:cNvSpPr txBox="1"/>
          <p:nvPr/>
        </p:nvSpPr>
        <p:spPr>
          <a:xfrm>
            <a:off x="7465513" y="1245235"/>
            <a:ext cx="9955459" cy="1399064"/>
          </a:xfrm>
          <a:prstGeom prst="rect">
            <a:avLst/>
          </a:prstGeom>
        </p:spPr>
        <p:txBody>
          <a:bodyPr lIns="0" tIns="0" rIns="0" bIns="0" rtlCol="0" anchor="t">
            <a:spAutoFit/>
          </a:bodyPr>
          <a:lstStyle/>
          <a:p>
            <a:pPr>
              <a:lnSpc>
                <a:spcPts val="6649"/>
              </a:lnSpc>
            </a:pPr>
            <a:r>
              <a:rPr lang="en-US" sz="4749" b="1" dirty="0">
                <a:solidFill>
                  <a:srgbClr val="000000"/>
                </a:solidFill>
                <a:latin typeface="Avenir Black" panose="02000503020000020003" pitchFamily="2" charset="0"/>
              </a:rPr>
              <a:t>SKYE BLACKBURN-LANG</a:t>
            </a:r>
          </a:p>
          <a:p>
            <a:pPr>
              <a:lnSpc>
                <a:spcPts val="4197"/>
              </a:lnSpc>
            </a:pPr>
            <a:r>
              <a:rPr lang="en-US" sz="3649" b="1" dirty="0">
                <a:solidFill>
                  <a:srgbClr val="000000"/>
                </a:solidFill>
                <a:latin typeface="Avenir Black" panose="02000503020000020003" pitchFamily="2" charset="0"/>
              </a:rPr>
              <a:t>Eating bugs for the planet</a:t>
            </a:r>
          </a:p>
        </p:txBody>
      </p:sp>
      <p:grpSp>
        <p:nvGrpSpPr>
          <p:cNvPr id="4" name="Group 4"/>
          <p:cNvGrpSpPr/>
          <p:nvPr/>
        </p:nvGrpSpPr>
        <p:grpSpPr>
          <a:xfrm>
            <a:off x="15302506" y="-443510"/>
            <a:ext cx="3796476" cy="3038137"/>
            <a:chOff x="0" y="0"/>
            <a:chExt cx="5061968" cy="405085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6" name="TextBox 6"/>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
        <p:nvSpPr>
          <p:cNvPr id="7" name="TextBox 7"/>
          <p:cNvSpPr txBox="1"/>
          <p:nvPr/>
        </p:nvSpPr>
        <p:spPr>
          <a:xfrm>
            <a:off x="7307308" y="3086100"/>
            <a:ext cx="10271867" cy="6391275"/>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000000"/>
                </a:solidFill>
                <a:latin typeface="Avenir Book" panose="02000503020000020003" pitchFamily="2" charset="0"/>
              </a:rPr>
              <a:t>Skye Blackburn-Lang always wanted to be an entomologist. </a:t>
            </a:r>
          </a:p>
          <a:p>
            <a:pPr marL="647700" lvl="1" indent="-323850">
              <a:lnSpc>
                <a:spcPts val="4200"/>
              </a:lnSpc>
              <a:buFont typeface="Arial"/>
              <a:buChar char="•"/>
            </a:pPr>
            <a:r>
              <a:rPr lang="en-US" sz="3000" dirty="0">
                <a:solidFill>
                  <a:srgbClr val="000000"/>
                </a:solidFill>
                <a:latin typeface="Avenir Book" panose="02000503020000020003" pitchFamily="2" charset="0"/>
              </a:rPr>
              <a:t>Her unusual childhood pets included ‘Fluffy’ the tarantula and ‘Woodstock’ a giant burrowing roach that blows kisses and has starred in video clips.</a:t>
            </a:r>
          </a:p>
          <a:p>
            <a:pPr marL="647700" lvl="1" indent="-323850">
              <a:lnSpc>
                <a:spcPts val="4200"/>
              </a:lnSpc>
              <a:buFont typeface="Arial"/>
              <a:buChar char="•"/>
            </a:pPr>
            <a:r>
              <a:rPr lang="en-US" sz="3000" dirty="0">
                <a:solidFill>
                  <a:srgbClr val="000000"/>
                </a:solidFill>
                <a:latin typeface="Avenir Book" panose="02000503020000020003" pitchFamily="2" charset="0"/>
              </a:rPr>
              <a:t>She is Australia’s first farmer of edible insects and teaches people that insects are an eco-friendly, and delicious, protein. </a:t>
            </a:r>
          </a:p>
          <a:p>
            <a:pPr marL="647700" lvl="1" indent="-323850">
              <a:lnSpc>
                <a:spcPts val="4200"/>
              </a:lnSpc>
              <a:buFont typeface="Arial"/>
              <a:buChar char="•"/>
            </a:pPr>
            <a:r>
              <a:rPr lang="en-US" sz="3000" dirty="0">
                <a:solidFill>
                  <a:srgbClr val="000000"/>
                </a:solidFill>
                <a:latin typeface="Avenir Book" panose="02000503020000020003" pitchFamily="2" charset="0"/>
              </a:rPr>
              <a:t>Australia’s top chefs now use Skye’s ingredients</a:t>
            </a:r>
          </a:p>
          <a:p>
            <a:pPr marL="647700" lvl="1" indent="-323850">
              <a:lnSpc>
                <a:spcPts val="4200"/>
              </a:lnSpc>
              <a:buFont typeface="Arial"/>
              <a:buChar char="•"/>
            </a:pPr>
            <a:r>
              <a:rPr lang="en-US" sz="3000" dirty="0">
                <a:solidFill>
                  <a:srgbClr val="000000"/>
                </a:solidFill>
                <a:latin typeface="Avenir Book" panose="02000503020000020003" pitchFamily="2" charset="0"/>
              </a:rPr>
              <a:t>Her </a:t>
            </a:r>
            <a:r>
              <a:rPr lang="en-US" sz="3000" b="1" dirty="0">
                <a:solidFill>
                  <a:srgbClr val="000000"/>
                </a:solidFill>
                <a:latin typeface="Avenir Black" panose="02000503020000020003" pitchFamily="2" charset="0"/>
              </a:rPr>
              <a:t>Aussie STEM Stars </a:t>
            </a:r>
            <a:r>
              <a:rPr lang="en-US" sz="3000" dirty="0">
                <a:solidFill>
                  <a:srgbClr val="000000"/>
                </a:solidFill>
                <a:latin typeface="Avenir Book" panose="02000503020000020003" pitchFamily="2" charset="0"/>
              </a:rPr>
              <a:t>book includes recipes for her awesome Choc Raspberry Cricket Powder brownies and Choc Chip Cricket Powder cookies.</a:t>
            </a:r>
          </a:p>
        </p:txBody>
      </p:sp>
      <p:sp>
        <p:nvSpPr>
          <p:cNvPr id="8" name="TextBox 8"/>
          <p:cNvSpPr txBox="1"/>
          <p:nvPr/>
        </p:nvSpPr>
        <p:spPr>
          <a:xfrm>
            <a:off x="7465513" y="531106"/>
            <a:ext cx="6825451"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638174" y="0"/>
            <a:ext cx="6649826" cy="10287000"/>
          </a:xfrm>
          <a:prstGeom prst="rect">
            <a:avLst/>
          </a:prstGeom>
        </p:spPr>
      </p:pic>
      <p:grpSp>
        <p:nvGrpSpPr>
          <p:cNvPr id="3" name="Group 3"/>
          <p:cNvGrpSpPr/>
          <p:nvPr/>
        </p:nvGrpSpPr>
        <p:grpSpPr>
          <a:xfrm>
            <a:off x="635921" y="632267"/>
            <a:ext cx="10271867" cy="9415826"/>
            <a:chOff x="0" y="-695931"/>
            <a:chExt cx="13695823" cy="12554437"/>
          </a:xfrm>
        </p:grpSpPr>
        <p:sp>
          <p:nvSpPr>
            <p:cNvPr id="4" name="TextBox 4"/>
            <p:cNvSpPr txBox="1"/>
            <p:nvPr/>
          </p:nvSpPr>
          <p:spPr>
            <a:xfrm>
              <a:off x="0" y="2573911"/>
              <a:ext cx="13695823" cy="9284595"/>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000000"/>
                  </a:solidFill>
                  <a:latin typeface="Avenir Book" panose="02000503020000020003" pitchFamily="2" charset="0"/>
                </a:rPr>
                <a:t>Emma is Deputy Vice-Chancellor (Research) at the University of Sydney. She is an authority in marine ecology</a:t>
              </a:r>
            </a:p>
            <a:p>
              <a:pPr marL="647700" lvl="1" indent="-323850">
                <a:lnSpc>
                  <a:spcPts val="4200"/>
                </a:lnSpc>
                <a:buFont typeface="Arial"/>
                <a:buChar char="•"/>
              </a:pPr>
              <a:r>
                <a:rPr lang="en-US" sz="3000" dirty="0">
                  <a:solidFill>
                    <a:srgbClr val="000000"/>
                  </a:solidFill>
                  <a:latin typeface="Avenir Book" panose="02000503020000020003" pitchFamily="2" charset="0"/>
                </a:rPr>
                <a:t>The sea was always Emma’s playground. Swimming, sailing and </a:t>
              </a:r>
              <a:r>
                <a:rPr lang="en-US" sz="3000" dirty="0" err="1">
                  <a:solidFill>
                    <a:srgbClr val="000000"/>
                  </a:solidFill>
                  <a:latin typeface="Avenir Book" panose="02000503020000020003" pitchFamily="2" charset="0"/>
                </a:rPr>
                <a:t>snorkelling</a:t>
              </a:r>
              <a:r>
                <a:rPr lang="en-US" sz="3000" dirty="0">
                  <a:solidFill>
                    <a:srgbClr val="000000"/>
                  </a:solidFill>
                  <a:latin typeface="Avenir Book" panose="02000503020000020003" pitchFamily="2" charset="0"/>
                </a:rPr>
                <a:t> lead to her lifelong curiosity about the marine world and her passionate commitment to finding ways to restore the health of damaged marine systems.</a:t>
              </a:r>
            </a:p>
            <a:p>
              <a:pPr marL="647700" lvl="1" indent="-323850">
                <a:lnSpc>
                  <a:spcPts val="4200"/>
                </a:lnSpc>
                <a:buFont typeface="Arial"/>
                <a:buChar char="•"/>
              </a:pPr>
              <a:r>
                <a:rPr lang="en-US" sz="3000" dirty="0">
                  <a:solidFill>
                    <a:srgbClr val="000000"/>
                  </a:solidFill>
                  <a:latin typeface="Avenir Book" panose="02000503020000020003" pitchFamily="2" charset="0"/>
                </a:rPr>
                <a:t>She has shared her knowledge in documentaries and media appearances. ‘Can we save the reef?’ is a film showing the damage and threats to the Great Barrier Reef. It has been shown many times and won a national award. </a:t>
              </a:r>
            </a:p>
          </p:txBody>
        </p:sp>
        <p:sp>
          <p:nvSpPr>
            <p:cNvPr id="5" name="TextBox 5"/>
            <p:cNvSpPr txBox="1"/>
            <p:nvPr/>
          </p:nvSpPr>
          <p:spPr>
            <a:xfrm>
              <a:off x="24815" y="-695931"/>
              <a:ext cx="9100602" cy="784649"/>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6" name="TextBox 6"/>
            <p:cNvSpPr txBox="1"/>
            <p:nvPr/>
          </p:nvSpPr>
          <p:spPr>
            <a:xfrm>
              <a:off x="0" y="306408"/>
              <a:ext cx="13273946" cy="2017647"/>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EMMA JOHNSTON</a:t>
              </a:r>
            </a:p>
            <a:p>
              <a:pPr>
                <a:lnSpc>
                  <a:spcPts val="5937"/>
                </a:lnSpc>
              </a:pPr>
              <a:r>
                <a:rPr lang="en-US" sz="4749" b="1" dirty="0">
                  <a:solidFill>
                    <a:srgbClr val="000000"/>
                  </a:solidFill>
                  <a:latin typeface="Avenir Black" panose="02000503020000020003" pitchFamily="2" charset="0"/>
                </a:rPr>
                <a:t>Marine biologist and TV presenter</a:t>
              </a:r>
            </a:p>
          </p:txBody>
        </p:sp>
      </p:grpSp>
      <p:grpSp>
        <p:nvGrpSpPr>
          <p:cNvPr id="7" name="Group 7"/>
          <p:cNvGrpSpPr/>
          <p:nvPr/>
        </p:nvGrpSpPr>
        <p:grpSpPr>
          <a:xfrm>
            <a:off x="8003380" y="-631554"/>
            <a:ext cx="3796476" cy="3038137"/>
            <a:chOff x="0" y="0"/>
            <a:chExt cx="5061968" cy="405085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9" name="TextBox 9"/>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6649826" cy="10287000"/>
          </a:xfrm>
          <a:prstGeom prst="rect">
            <a:avLst/>
          </a:prstGeom>
        </p:spPr>
      </p:pic>
      <p:sp>
        <p:nvSpPr>
          <p:cNvPr id="3" name="TextBox 3"/>
          <p:cNvSpPr txBox="1"/>
          <p:nvPr/>
        </p:nvSpPr>
        <p:spPr>
          <a:xfrm>
            <a:off x="7465513" y="2992079"/>
            <a:ext cx="10617075" cy="6980501"/>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000000"/>
                </a:solidFill>
                <a:latin typeface="Avenir Book" panose="02000503020000020003" pitchFamily="2" charset="0"/>
              </a:rPr>
              <a:t>Ajay’s grandparents were poor Indian cotton farmers from the lowest caste who persuaded their village to send one child to high school. Ajay’s father was selected and went on to become a surgeon, returning to his village where he built and ran a hospital.</a:t>
            </a:r>
          </a:p>
          <a:p>
            <a:pPr marL="647700" lvl="1" indent="-323850">
              <a:lnSpc>
                <a:spcPts val="4200"/>
              </a:lnSpc>
              <a:buFont typeface="Arial"/>
              <a:buChar char="•"/>
            </a:pPr>
            <a:r>
              <a:rPr lang="en-US" sz="3000" dirty="0">
                <a:solidFill>
                  <a:srgbClr val="000000"/>
                </a:solidFill>
                <a:latin typeface="Avenir Book" panose="02000503020000020003" pitchFamily="2" charset="0"/>
              </a:rPr>
              <a:t>Ajay was inspired by his father’s selfless work and became a doctor, </a:t>
            </a:r>
            <a:r>
              <a:rPr lang="en-US" sz="3000" dirty="0" err="1">
                <a:solidFill>
                  <a:srgbClr val="000000"/>
                </a:solidFill>
                <a:latin typeface="Avenir Book" panose="02000503020000020003" pitchFamily="2" charset="0"/>
              </a:rPr>
              <a:t>specialising</a:t>
            </a:r>
            <a:r>
              <a:rPr lang="en-US" sz="3000" dirty="0">
                <a:solidFill>
                  <a:srgbClr val="000000"/>
                </a:solidFill>
                <a:latin typeface="Avenir Book" panose="02000503020000020003" pitchFamily="2" charset="0"/>
              </a:rPr>
              <a:t> in women’s health where he saw the worst kind of neglect. He is dedicated to improving women’s health through training and educating medical staff, particularly in the poorest regions.</a:t>
            </a:r>
          </a:p>
          <a:p>
            <a:pPr marL="647700" lvl="1" indent="-323850">
              <a:lnSpc>
                <a:spcPts val="4200"/>
              </a:lnSpc>
              <a:buFont typeface="Arial"/>
              <a:buChar char="•"/>
            </a:pPr>
            <a:r>
              <a:rPr lang="en-US" sz="3000" dirty="0">
                <a:solidFill>
                  <a:srgbClr val="000000"/>
                </a:solidFill>
                <a:latin typeface="Avenir Book" panose="02000503020000020003" pitchFamily="2" charset="0"/>
              </a:rPr>
              <a:t>An OAM, Professor Rane has received the highest accolades and holds senior positions at James Cook University and Townsville University Hospital.</a:t>
            </a:r>
          </a:p>
        </p:txBody>
      </p:sp>
      <p:sp>
        <p:nvSpPr>
          <p:cNvPr id="4" name="TextBox 4"/>
          <p:cNvSpPr txBox="1"/>
          <p:nvPr/>
        </p:nvSpPr>
        <p:spPr>
          <a:xfrm>
            <a:off x="7465513" y="495839"/>
            <a:ext cx="6825451"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5" name="TextBox 5"/>
          <p:cNvSpPr txBox="1"/>
          <p:nvPr/>
        </p:nvSpPr>
        <p:spPr>
          <a:xfrm>
            <a:off x="7465513" y="1278890"/>
            <a:ext cx="10617075" cy="1513235"/>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AJAY RANE</a:t>
            </a:r>
          </a:p>
          <a:p>
            <a:pPr>
              <a:lnSpc>
                <a:spcPts val="5937"/>
              </a:lnSpc>
            </a:pPr>
            <a:r>
              <a:rPr lang="en-US" sz="4749" b="1" dirty="0">
                <a:solidFill>
                  <a:srgbClr val="000000"/>
                </a:solidFill>
                <a:latin typeface="Avenir Black" panose="02000503020000020003" pitchFamily="2" charset="0"/>
              </a:rPr>
              <a:t>Global crusader for women's health</a:t>
            </a:r>
          </a:p>
        </p:txBody>
      </p:sp>
      <p:grpSp>
        <p:nvGrpSpPr>
          <p:cNvPr id="6" name="Group 6"/>
          <p:cNvGrpSpPr/>
          <p:nvPr/>
        </p:nvGrpSpPr>
        <p:grpSpPr>
          <a:xfrm>
            <a:off x="15110114" y="-769134"/>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638174" y="0"/>
            <a:ext cx="6649826" cy="10287000"/>
          </a:xfrm>
          <a:prstGeom prst="rect">
            <a:avLst/>
          </a:prstGeom>
        </p:spPr>
      </p:pic>
      <p:sp>
        <p:nvSpPr>
          <p:cNvPr id="4" name="TextBox 4"/>
          <p:cNvSpPr txBox="1"/>
          <p:nvPr/>
        </p:nvSpPr>
        <p:spPr>
          <a:xfrm>
            <a:off x="635921" y="494569"/>
            <a:ext cx="6825451"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grpSp>
        <p:nvGrpSpPr>
          <p:cNvPr id="6" name="Group 6"/>
          <p:cNvGrpSpPr/>
          <p:nvPr/>
        </p:nvGrpSpPr>
        <p:grpSpPr>
          <a:xfrm>
            <a:off x="-625466" y="8005983"/>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
        <p:nvSpPr>
          <p:cNvPr id="5" name="TextBox 5"/>
          <p:cNvSpPr txBox="1"/>
          <p:nvPr/>
        </p:nvSpPr>
        <p:spPr>
          <a:xfrm>
            <a:off x="635921" y="1260432"/>
            <a:ext cx="10531706" cy="1513235"/>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CRESWELL EASTMAN</a:t>
            </a:r>
          </a:p>
          <a:p>
            <a:pPr>
              <a:lnSpc>
                <a:spcPts val="5937"/>
              </a:lnSpc>
            </a:pPr>
            <a:r>
              <a:rPr lang="en-US" sz="4749" b="1" dirty="0">
                <a:solidFill>
                  <a:srgbClr val="000000"/>
                </a:solidFill>
                <a:latin typeface="Avenir Black" panose="02000503020000020003" pitchFamily="2" charset="0"/>
              </a:rPr>
              <a:t>The man who saved a million brains</a:t>
            </a:r>
          </a:p>
        </p:txBody>
      </p:sp>
      <p:sp>
        <p:nvSpPr>
          <p:cNvPr id="3" name="TextBox 3"/>
          <p:cNvSpPr txBox="1"/>
          <p:nvPr/>
        </p:nvSpPr>
        <p:spPr>
          <a:xfrm>
            <a:off x="635921" y="2779560"/>
            <a:ext cx="10666510" cy="6441892"/>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000000"/>
                </a:solidFill>
                <a:latin typeface="Avenir Book" panose="02000503020000020003" pitchFamily="2" charset="0"/>
              </a:rPr>
              <a:t>Was the Head of Endocrinology when </a:t>
            </a:r>
            <a:r>
              <a:rPr lang="en-US" sz="3000" dirty="0" err="1">
                <a:solidFill>
                  <a:srgbClr val="000000"/>
                </a:solidFill>
                <a:latin typeface="Avenir Book" panose="02000503020000020003" pitchFamily="2" charset="0"/>
              </a:rPr>
              <a:t>Westmead</a:t>
            </a:r>
            <a:r>
              <a:rPr lang="en-US" sz="3000" dirty="0">
                <a:solidFill>
                  <a:srgbClr val="000000"/>
                </a:solidFill>
                <a:latin typeface="Avenir Book" panose="02000503020000020003" pitchFamily="2" charset="0"/>
              </a:rPr>
              <a:t> Hospital was built.</a:t>
            </a:r>
          </a:p>
          <a:p>
            <a:pPr marL="647700" lvl="1" indent="-323850">
              <a:lnSpc>
                <a:spcPts val="4200"/>
              </a:lnSpc>
              <a:buFont typeface="Arial"/>
              <a:buChar char="•"/>
            </a:pPr>
            <a:r>
              <a:rPr lang="en-US" sz="3000" dirty="0">
                <a:solidFill>
                  <a:srgbClr val="000000"/>
                </a:solidFill>
                <a:latin typeface="Avenir Book" panose="02000503020000020003" pitchFamily="2" charset="0"/>
              </a:rPr>
              <a:t>From one research project in a small and remote village in Malaysia providing iodine in their water supply, Creswell and his team improved the health of thousands of people.</a:t>
            </a:r>
          </a:p>
          <a:p>
            <a:pPr marL="647700" lvl="1" indent="-323850">
              <a:lnSpc>
                <a:spcPts val="4200"/>
              </a:lnSpc>
              <a:buFont typeface="Arial"/>
              <a:buChar char="•"/>
            </a:pPr>
            <a:r>
              <a:rPr lang="en-US" sz="3000" dirty="0">
                <a:solidFill>
                  <a:srgbClr val="000000"/>
                </a:solidFill>
                <a:latin typeface="Avenir Book" panose="02000503020000020003" pitchFamily="2" charset="0"/>
              </a:rPr>
              <a:t>Cres’s research helped explain how iodine deficiency caused problems for unborn children. </a:t>
            </a:r>
          </a:p>
          <a:p>
            <a:pPr marL="647700" lvl="1" indent="-323850">
              <a:lnSpc>
                <a:spcPts val="4200"/>
              </a:lnSpc>
              <a:buFont typeface="Arial"/>
              <a:buChar char="•"/>
            </a:pPr>
            <a:r>
              <a:rPr lang="en-US" sz="3000" dirty="0">
                <a:solidFill>
                  <a:srgbClr val="000000"/>
                </a:solidFill>
                <a:latin typeface="Avenir Book" panose="02000503020000020003" pitchFamily="2" charset="0"/>
              </a:rPr>
              <a:t>In 2003 an Australian filmmaker named, Kate </a:t>
            </a:r>
            <a:r>
              <a:rPr lang="en-US" sz="3000" dirty="0" err="1">
                <a:solidFill>
                  <a:srgbClr val="000000"/>
                </a:solidFill>
                <a:latin typeface="Avenir Book" panose="02000503020000020003" pitchFamily="2" charset="0"/>
              </a:rPr>
              <a:t>Riedl</a:t>
            </a:r>
            <a:r>
              <a:rPr lang="en-US" sz="3000" dirty="0">
                <a:solidFill>
                  <a:srgbClr val="000000"/>
                </a:solidFill>
                <a:latin typeface="Avenir Book" panose="02000503020000020003" pitchFamily="2" charset="0"/>
              </a:rPr>
              <a:t>, made a documentary about Cres’s work titled, ‘The Man Who Saved a Million Brains’. Cres was a little embarrassed by the title. It is, however, correct.</a:t>
            </a:r>
          </a:p>
          <a:p>
            <a:pPr marL="647700" lvl="1" indent="-323850">
              <a:lnSpc>
                <a:spcPts val="4200"/>
              </a:lnSpc>
              <a:buFont typeface="Arial"/>
              <a:buChar char="•"/>
            </a:pPr>
            <a:endParaRPr lang="en-US" sz="3000" dirty="0">
              <a:solidFill>
                <a:srgbClr val="000000"/>
              </a:solidFill>
              <a:latin typeface="Avenir Book" panose="02000503020000020003"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6649826" cy="10287000"/>
          </a:xfrm>
          <a:prstGeom prst="rect">
            <a:avLst/>
          </a:prstGeom>
        </p:spPr>
      </p:pic>
      <p:sp>
        <p:nvSpPr>
          <p:cNvPr id="3" name="TextBox 3"/>
          <p:cNvSpPr txBox="1"/>
          <p:nvPr/>
        </p:nvSpPr>
        <p:spPr>
          <a:xfrm>
            <a:off x="7315200" y="2886506"/>
            <a:ext cx="10670087" cy="6980501"/>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000000"/>
                </a:solidFill>
                <a:latin typeface="Avenir Book" panose="02000503020000020003" pitchFamily="2" charset="0"/>
              </a:rPr>
              <a:t>John won first prize in the Victorian Science Talent Quest in the Junior Division when he was in High School.</a:t>
            </a:r>
          </a:p>
          <a:p>
            <a:pPr marL="647700" lvl="1" indent="-323850">
              <a:lnSpc>
                <a:spcPts val="4200"/>
              </a:lnSpc>
              <a:buFont typeface="Arial"/>
              <a:buChar char="•"/>
            </a:pPr>
            <a:r>
              <a:rPr lang="en-US" sz="3000" dirty="0">
                <a:solidFill>
                  <a:srgbClr val="000000"/>
                </a:solidFill>
                <a:latin typeface="Avenir Book" panose="02000503020000020003" pitchFamily="2" charset="0"/>
              </a:rPr>
              <a:t>He loved karate - and got his green belt with a brown stripe when he was a teenager - before taking up Wu Tai Chi, a much gentler style of martial arts. He eventually achieved his black belt in a </a:t>
            </a:r>
            <a:r>
              <a:rPr lang="en-US" sz="3000" dirty="0" err="1">
                <a:solidFill>
                  <a:srgbClr val="000000"/>
                </a:solidFill>
                <a:latin typeface="Avenir Book" panose="02000503020000020003" pitchFamily="2" charset="0"/>
              </a:rPr>
              <a:t>gruelling</a:t>
            </a:r>
            <a:r>
              <a:rPr lang="en-US" sz="3000" dirty="0">
                <a:solidFill>
                  <a:srgbClr val="000000"/>
                </a:solidFill>
                <a:latin typeface="Avenir Book" panose="02000503020000020003" pitchFamily="2" charset="0"/>
              </a:rPr>
              <a:t> </a:t>
            </a:r>
            <a:r>
              <a:rPr lang="en-US" sz="3000" dirty="0" err="1">
                <a:solidFill>
                  <a:srgbClr val="000000"/>
                </a:solidFill>
                <a:latin typeface="Avenir Book" panose="02000503020000020003" pitchFamily="2" charset="0"/>
              </a:rPr>
              <a:t>Sanchin</a:t>
            </a:r>
            <a:r>
              <a:rPr lang="en-US" sz="3000" dirty="0">
                <a:solidFill>
                  <a:srgbClr val="000000"/>
                </a:solidFill>
                <a:latin typeface="Avenir Book" panose="02000503020000020003" pitchFamily="2" charset="0"/>
              </a:rPr>
              <a:t> exam, although he hadn’t been able to walk for three days afterwards.</a:t>
            </a:r>
          </a:p>
          <a:p>
            <a:pPr marL="647700" lvl="1" indent="-323850">
              <a:lnSpc>
                <a:spcPts val="4200"/>
              </a:lnSpc>
              <a:buFont typeface="Arial"/>
              <a:buChar char="•"/>
            </a:pPr>
            <a:r>
              <a:rPr lang="en-US" sz="3000" dirty="0">
                <a:solidFill>
                  <a:srgbClr val="000000"/>
                </a:solidFill>
                <a:latin typeface="Avenir Book" panose="02000503020000020003" pitchFamily="2" charset="0"/>
              </a:rPr>
              <a:t>John was told he’d never get a job as a paleontologist and to study geology instead because “there’s plenty of work in mining”!</a:t>
            </a:r>
          </a:p>
          <a:p>
            <a:pPr marL="647700" lvl="1" indent="-323850">
              <a:lnSpc>
                <a:spcPts val="4200"/>
              </a:lnSpc>
              <a:buFont typeface="Arial"/>
              <a:buChar char="•"/>
            </a:pPr>
            <a:r>
              <a:rPr lang="en-US" sz="3000" dirty="0">
                <a:solidFill>
                  <a:srgbClr val="000000"/>
                </a:solidFill>
                <a:latin typeface="Avenir Book" panose="02000503020000020003" pitchFamily="2" charset="0"/>
              </a:rPr>
              <a:t>He was the first Australian ever to be elected president of the international Society of Vertebrate Paleontologists.</a:t>
            </a:r>
          </a:p>
        </p:txBody>
      </p:sp>
      <p:sp>
        <p:nvSpPr>
          <p:cNvPr id="4" name="TextBox 4"/>
          <p:cNvSpPr txBox="1"/>
          <p:nvPr/>
        </p:nvSpPr>
        <p:spPr>
          <a:xfrm>
            <a:off x="7465513" y="489938"/>
            <a:ext cx="6825451"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5" name="TextBox 5"/>
          <p:cNvSpPr txBox="1"/>
          <p:nvPr/>
        </p:nvSpPr>
        <p:spPr>
          <a:xfrm>
            <a:off x="7465513" y="1311910"/>
            <a:ext cx="9955459" cy="1513235"/>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JOHN LONG</a:t>
            </a:r>
          </a:p>
          <a:p>
            <a:pPr>
              <a:lnSpc>
                <a:spcPts val="5937"/>
              </a:lnSpc>
            </a:pPr>
            <a:r>
              <a:rPr lang="en-US" sz="4749" b="1" dirty="0">
                <a:solidFill>
                  <a:srgbClr val="000000"/>
                </a:solidFill>
                <a:latin typeface="Avenir Black" panose="02000503020000020003" pitchFamily="2" charset="0"/>
              </a:rPr>
              <a:t>Fossil hunter</a:t>
            </a:r>
          </a:p>
        </p:txBody>
      </p:sp>
      <p:grpSp>
        <p:nvGrpSpPr>
          <p:cNvPr id="6" name="Group 6"/>
          <p:cNvGrpSpPr/>
          <p:nvPr/>
        </p:nvGrpSpPr>
        <p:grpSpPr>
          <a:xfrm>
            <a:off x="15302506" y="-443510"/>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 b="13"/>
          <a:stretch>
            <a:fillRect/>
          </a:stretch>
        </p:blipFill>
        <p:spPr>
          <a:xfrm>
            <a:off x="11638174" y="0"/>
            <a:ext cx="6649826" cy="10287000"/>
          </a:xfrm>
          <a:prstGeom prst="rect">
            <a:avLst/>
          </a:prstGeom>
        </p:spPr>
      </p:pic>
      <p:sp>
        <p:nvSpPr>
          <p:cNvPr id="3" name="TextBox 3"/>
          <p:cNvSpPr txBox="1"/>
          <p:nvPr/>
        </p:nvSpPr>
        <p:spPr>
          <a:xfrm>
            <a:off x="506688" y="3330749"/>
            <a:ext cx="10795742" cy="6653488"/>
          </a:xfrm>
          <a:prstGeom prst="rect">
            <a:avLst/>
          </a:prstGeom>
        </p:spPr>
        <p:txBody>
          <a:bodyPr lIns="0" tIns="0" rIns="0" bIns="0" rtlCol="0" anchor="t">
            <a:spAutoFit/>
          </a:bodyPr>
          <a:lstStyle/>
          <a:p>
            <a:pPr marL="647700" lvl="1" indent="-323850">
              <a:lnSpc>
                <a:spcPts val="3960"/>
              </a:lnSpc>
              <a:buFont typeface="Arial"/>
              <a:buChar char="•"/>
            </a:pPr>
            <a:r>
              <a:rPr lang="en-US" sz="3000" dirty="0">
                <a:solidFill>
                  <a:srgbClr val="000000"/>
                </a:solidFill>
                <a:latin typeface="Avenir Book" panose="02000503020000020003" pitchFamily="2" charset="0"/>
              </a:rPr>
              <a:t>When Alan first started making speeches, he wasn’t sure how to finish them so he adopted the line from Star Wars - ‘may the force be with you’ - as it was a nice way to finish a speech and wish his audience positive energy in their life.</a:t>
            </a:r>
          </a:p>
          <a:p>
            <a:pPr marL="647700" lvl="1" indent="-323850">
              <a:lnSpc>
                <a:spcPts val="3960"/>
              </a:lnSpc>
              <a:buFont typeface="Arial"/>
              <a:buChar char="•"/>
            </a:pPr>
            <a:r>
              <a:rPr lang="en-US" sz="3000" dirty="0">
                <a:solidFill>
                  <a:srgbClr val="000000"/>
                </a:solidFill>
                <a:latin typeface="Avenir Book" panose="02000503020000020003" pitchFamily="2" charset="0"/>
              </a:rPr>
              <a:t>He has a much-loved electric Tesla car that he bought when he first became Chief Scientist. He thought Australia’s Chief Scientist should drive an energy efficient, environmentally friendly vehicle.</a:t>
            </a:r>
          </a:p>
          <a:p>
            <a:pPr marL="647700" lvl="1" indent="-323850">
              <a:lnSpc>
                <a:spcPts val="3960"/>
              </a:lnSpc>
              <a:buFont typeface="Arial"/>
              <a:buChar char="•"/>
            </a:pPr>
            <a:r>
              <a:rPr lang="en-US" sz="3000" dirty="0">
                <a:solidFill>
                  <a:srgbClr val="000000"/>
                </a:solidFill>
                <a:latin typeface="Avenir Book" panose="02000503020000020003" pitchFamily="2" charset="0"/>
              </a:rPr>
              <a:t>When the government asked Alan to stay on as Special Advisor for Low Emissions Technology he agreed and offered to do it for free. Alas, government contracts require an amount, so Australia is now paying Alan Finkel $1.00 a year to help save the world.</a:t>
            </a:r>
          </a:p>
        </p:txBody>
      </p:sp>
      <p:sp>
        <p:nvSpPr>
          <p:cNvPr id="4" name="TextBox 4"/>
          <p:cNvSpPr txBox="1"/>
          <p:nvPr/>
        </p:nvSpPr>
        <p:spPr>
          <a:xfrm>
            <a:off x="516858" y="600302"/>
            <a:ext cx="7173556"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5" name="TextBox 5"/>
          <p:cNvSpPr txBox="1"/>
          <p:nvPr/>
        </p:nvSpPr>
        <p:spPr>
          <a:xfrm>
            <a:off x="516858" y="1498093"/>
            <a:ext cx="10463197" cy="1487587"/>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ALAN FINKEL</a:t>
            </a:r>
          </a:p>
          <a:p>
            <a:pPr>
              <a:lnSpc>
                <a:spcPts val="5687"/>
              </a:lnSpc>
            </a:pPr>
            <a:r>
              <a:rPr lang="en-US" sz="4549" b="1" dirty="0">
                <a:solidFill>
                  <a:srgbClr val="000000"/>
                </a:solidFill>
                <a:latin typeface="Avenir Black" panose="02000503020000020003" pitchFamily="2" charset="0"/>
              </a:rPr>
              <a:t>Australia's Chief Scientist 2016-2020</a:t>
            </a:r>
          </a:p>
        </p:txBody>
      </p:sp>
      <p:grpSp>
        <p:nvGrpSpPr>
          <p:cNvPr id="6" name="Group 6"/>
          <p:cNvGrpSpPr/>
          <p:nvPr/>
        </p:nvGrpSpPr>
        <p:grpSpPr>
          <a:xfrm>
            <a:off x="7841697" y="-490369"/>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74" r="1274"/>
          <a:stretch>
            <a:fillRect/>
          </a:stretch>
        </p:blipFill>
        <p:spPr>
          <a:xfrm>
            <a:off x="0" y="0"/>
            <a:ext cx="6649826" cy="10287000"/>
          </a:xfrm>
          <a:prstGeom prst="rect">
            <a:avLst/>
          </a:prstGeom>
        </p:spPr>
      </p:pic>
      <p:sp>
        <p:nvSpPr>
          <p:cNvPr id="3" name="TextBox 3"/>
          <p:cNvSpPr txBox="1"/>
          <p:nvPr/>
        </p:nvSpPr>
        <p:spPr>
          <a:xfrm>
            <a:off x="7465513" y="3258779"/>
            <a:ext cx="10271867" cy="6391275"/>
          </a:xfrm>
          <a:prstGeom prst="rect">
            <a:avLst/>
          </a:prstGeom>
        </p:spPr>
        <p:txBody>
          <a:bodyPr lIns="0" tIns="0" rIns="0" bIns="0" rtlCol="0" anchor="t">
            <a:spAutoFit/>
          </a:bodyPr>
          <a:lstStyle/>
          <a:p>
            <a:pPr marL="647700" lvl="1" indent="-323850">
              <a:lnSpc>
                <a:spcPts val="4200"/>
              </a:lnSpc>
              <a:buFont typeface="Arial"/>
              <a:buChar char="•"/>
            </a:pPr>
            <a:r>
              <a:rPr lang="en-US" sz="3000" dirty="0">
                <a:solidFill>
                  <a:srgbClr val="000000"/>
                </a:solidFill>
                <a:latin typeface="Avenir Book" panose="02000503020000020003" pitchFamily="2" charset="0"/>
              </a:rPr>
              <a:t>Eddie Woo only has one rule in his classroom. He calls it the human rule. “It’s very simple. I will treat you like a human and I expect you to treat me like a human, too.”</a:t>
            </a:r>
          </a:p>
          <a:p>
            <a:pPr marL="647700" lvl="1" indent="-323850">
              <a:lnSpc>
                <a:spcPts val="4200"/>
              </a:lnSpc>
              <a:buFont typeface="Arial"/>
              <a:buChar char="•"/>
            </a:pPr>
            <a:r>
              <a:rPr lang="en-US" sz="3000" dirty="0">
                <a:solidFill>
                  <a:srgbClr val="000000"/>
                </a:solidFill>
                <a:latin typeface="Avenir Book" panose="02000503020000020003" pitchFamily="2" charset="0"/>
              </a:rPr>
              <a:t>He loved almost everything else about high school but not </a:t>
            </a:r>
            <a:r>
              <a:rPr lang="en-US" sz="3000" dirty="0" err="1">
                <a:solidFill>
                  <a:srgbClr val="000000"/>
                </a:solidFill>
                <a:latin typeface="Avenir Book" panose="02000503020000020003" pitchFamily="2" charset="0"/>
              </a:rPr>
              <a:t>Maths</a:t>
            </a:r>
            <a:r>
              <a:rPr lang="en-US" sz="3000" dirty="0">
                <a:solidFill>
                  <a:srgbClr val="000000"/>
                </a:solidFill>
                <a:latin typeface="Avenir Book" panose="02000503020000020003" pitchFamily="2" charset="0"/>
              </a:rPr>
              <a:t> – it just wasn’t his thing. He could do it, just, but it was hard. </a:t>
            </a:r>
          </a:p>
          <a:p>
            <a:pPr marL="647700" lvl="1" indent="-323850">
              <a:lnSpc>
                <a:spcPts val="4200"/>
              </a:lnSpc>
              <a:buFont typeface="Arial"/>
              <a:buChar char="•"/>
            </a:pPr>
            <a:r>
              <a:rPr lang="en-US" sz="3000" dirty="0">
                <a:solidFill>
                  <a:srgbClr val="000000"/>
                </a:solidFill>
                <a:latin typeface="Avenir Book" panose="02000503020000020003" pitchFamily="2" charset="0"/>
              </a:rPr>
              <a:t>At the time when Eddie posted his first </a:t>
            </a:r>
            <a:r>
              <a:rPr lang="en-US" sz="3000" dirty="0" err="1">
                <a:solidFill>
                  <a:srgbClr val="000000"/>
                </a:solidFill>
                <a:latin typeface="Avenir Book" panose="02000503020000020003" pitchFamily="2" charset="0"/>
              </a:rPr>
              <a:t>Wootube</a:t>
            </a:r>
            <a:r>
              <a:rPr lang="en-US" sz="3000" dirty="0">
                <a:solidFill>
                  <a:srgbClr val="000000"/>
                </a:solidFill>
                <a:latin typeface="Avenir Book" panose="02000503020000020003" pitchFamily="2" charset="0"/>
              </a:rPr>
              <a:t> video for his seriously ill student, little did he know that he would one day have over one million subscribers to his </a:t>
            </a:r>
            <a:r>
              <a:rPr lang="en-US" sz="3000" dirty="0" err="1">
                <a:solidFill>
                  <a:srgbClr val="000000"/>
                </a:solidFill>
                <a:latin typeface="Avenir Book" panose="02000503020000020003" pitchFamily="2" charset="0"/>
              </a:rPr>
              <a:t>Wootube</a:t>
            </a:r>
            <a:r>
              <a:rPr lang="en-US" sz="3000" dirty="0">
                <a:solidFill>
                  <a:srgbClr val="000000"/>
                </a:solidFill>
                <a:latin typeface="Avenir Book" panose="02000503020000020003" pitchFamily="2" charset="0"/>
              </a:rPr>
              <a:t> video channel or that his videos would be seen by students, parents and teachers around the world more than 71 million times!</a:t>
            </a:r>
          </a:p>
        </p:txBody>
      </p:sp>
      <p:sp>
        <p:nvSpPr>
          <p:cNvPr id="4" name="TextBox 4"/>
          <p:cNvSpPr txBox="1"/>
          <p:nvPr/>
        </p:nvSpPr>
        <p:spPr>
          <a:xfrm>
            <a:off x="7465513" y="539575"/>
            <a:ext cx="6825451"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5" name="TextBox 5"/>
          <p:cNvSpPr txBox="1"/>
          <p:nvPr/>
        </p:nvSpPr>
        <p:spPr>
          <a:xfrm>
            <a:off x="7465513" y="1311910"/>
            <a:ext cx="9955459" cy="1513235"/>
          </a:xfrm>
          <a:prstGeom prst="rect">
            <a:avLst/>
          </a:prstGeom>
        </p:spPr>
        <p:txBody>
          <a:bodyPr lIns="0" tIns="0" rIns="0" bIns="0" rtlCol="0" anchor="t">
            <a:spAutoFit/>
          </a:bodyPr>
          <a:lstStyle/>
          <a:p>
            <a:pPr>
              <a:lnSpc>
                <a:spcPts val="5937"/>
              </a:lnSpc>
            </a:pPr>
            <a:r>
              <a:rPr lang="en-US" sz="4749" b="1" dirty="0">
                <a:solidFill>
                  <a:srgbClr val="000000"/>
                </a:solidFill>
                <a:latin typeface="Avenir Black" panose="02000503020000020003" pitchFamily="2" charset="0"/>
              </a:rPr>
              <a:t>EDDIE WOO</a:t>
            </a:r>
          </a:p>
          <a:p>
            <a:pPr>
              <a:lnSpc>
                <a:spcPts val="5937"/>
              </a:lnSpc>
            </a:pPr>
            <a:r>
              <a:rPr lang="en-US" sz="4749" b="1" dirty="0">
                <a:solidFill>
                  <a:srgbClr val="000000"/>
                </a:solidFill>
                <a:latin typeface="Avenir Black" panose="02000503020000020003" pitchFamily="2" charset="0"/>
              </a:rPr>
              <a:t>Superstar </a:t>
            </a:r>
            <a:r>
              <a:rPr lang="en-US" sz="4749" b="1" dirty="0" err="1">
                <a:solidFill>
                  <a:srgbClr val="000000"/>
                </a:solidFill>
                <a:latin typeface="Avenir Black" panose="02000503020000020003" pitchFamily="2" charset="0"/>
              </a:rPr>
              <a:t>Maths</a:t>
            </a:r>
            <a:r>
              <a:rPr lang="en-US" sz="4749" b="1" dirty="0">
                <a:solidFill>
                  <a:srgbClr val="000000"/>
                </a:solidFill>
                <a:latin typeface="Avenir Black" panose="02000503020000020003" pitchFamily="2" charset="0"/>
              </a:rPr>
              <a:t> Teacher</a:t>
            </a:r>
          </a:p>
        </p:txBody>
      </p:sp>
      <p:grpSp>
        <p:nvGrpSpPr>
          <p:cNvPr id="6" name="Group 6"/>
          <p:cNvGrpSpPr/>
          <p:nvPr/>
        </p:nvGrpSpPr>
        <p:grpSpPr>
          <a:xfrm>
            <a:off x="15302506" y="-443510"/>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74" r="1274"/>
          <a:stretch>
            <a:fillRect/>
          </a:stretch>
        </p:blipFill>
        <p:spPr>
          <a:xfrm>
            <a:off x="0" y="0"/>
            <a:ext cx="6649826" cy="10287000"/>
          </a:xfrm>
          <a:prstGeom prst="rect">
            <a:avLst/>
          </a:prstGeom>
        </p:spPr>
      </p:pic>
      <p:sp>
        <p:nvSpPr>
          <p:cNvPr id="3" name="TextBox 3"/>
          <p:cNvSpPr txBox="1"/>
          <p:nvPr/>
        </p:nvSpPr>
        <p:spPr>
          <a:xfrm>
            <a:off x="7453481" y="2811958"/>
            <a:ext cx="10652867" cy="7232749"/>
          </a:xfrm>
          <a:prstGeom prst="rect">
            <a:avLst/>
          </a:prstGeom>
        </p:spPr>
        <p:txBody>
          <a:bodyPr lIns="0" tIns="0" rIns="0" bIns="0" rtlCol="0" anchor="t">
            <a:spAutoFit/>
          </a:bodyPr>
          <a:lstStyle/>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Gisela Kaplan was a professor of sociology when a magpie nestling she was hand raising bonded closely with her, followed her about, and learned to speak. Her curiosity about birds became so strong she switched careers to become a field biologist and animal behaviourist.</a:t>
            </a:r>
          </a:p>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Gisela became a Professor – again! – after she wrote her book </a:t>
            </a:r>
            <a:r>
              <a:rPr lang="en-US" sz="3000" i="1" dirty="0">
                <a:solidFill>
                  <a:srgbClr val="000000"/>
                </a:solidFill>
                <a:latin typeface="Avenir Oblique" panose="02000503020000020003" pitchFamily="2" charset="0"/>
              </a:rPr>
              <a:t>Australian Magpie: Biology and Behaviour of an Unusual Songbird.</a:t>
            </a:r>
            <a:r>
              <a:rPr lang="en-US" sz="3000" dirty="0">
                <a:solidFill>
                  <a:srgbClr val="000000"/>
                </a:solidFill>
                <a:latin typeface="Avenir Book" panose="02000503020000020003" pitchFamily="2" charset="0"/>
              </a:rPr>
              <a:t> It became a bestseller. She wrote the book not just for scientists but so that the public could be part of the growing knowledge about Australian songbirds.</a:t>
            </a:r>
          </a:p>
          <a:p>
            <a:pPr marL="647700" lvl="1" indent="-323850">
              <a:spcBef>
                <a:spcPts val="600"/>
              </a:spcBef>
              <a:spcAft>
                <a:spcPts val="600"/>
              </a:spcAft>
              <a:buFont typeface="Arial"/>
              <a:buChar char="•"/>
            </a:pPr>
            <a:r>
              <a:rPr lang="en-US" sz="3000" dirty="0">
                <a:solidFill>
                  <a:srgbClr val="000000"/>
                </a:solidFill>
                <a:latin typeface="Avenir Book" panose="02000503020000020003" pitchFamily="2" charset="0"/>
              </a:rPr>
              <a:t>In 2020, Gisela made an important discovery: birds that engaged in play behaviour with each other had larger brains than those that didn't or who played only by themselves.</a:t>
            </a:r>
          </a:p>
        </p:txBody>
      </p:sp>
      <p:sp>
        <p:nvSpPr>
          <p:cNvPr id="4" name="TextBox 4"/>
          <p:cNvSpPr txBox="1"/>
          <p:nvPr/>
        </p:nvSpPr>
        <p:spPr>
          <a:xfrm>
            <a:off x="7465513" y="561107"/>
            <a:ext cx="6825451" cy="605155"/>
          </a:xfrm>
          <a:prstGeom prst="rect">
            <a:avLst/>
          </a:prstGeom>
        </p:spPr>
        <p:txBody>
          <a:bodyPr lIns="0" tIns="0" rIns="0" bIns="0" rtlCol="0" anchor="t">
            <a:spAutoFit/>
          </a:bodyPr>
          <a:lstStyle/>
          <a:p>
            <a:pPr>
              <a:lnSpc>
                <a:spcPts val="4969"/>
              </a:lnSpc>
            </a:pPr>
            <a:r>
              <a:rPr lang="en-US" sz="3549" dirty="0">
                <a:solidFill>
                  <a:srgbClr val="000000"/>
                </a:solidFill>
                <a:latin typeface="Grandma"/>
              </a:rPr>
              <a:t>Aussie STEM Stars</a:t>
            </a:r>
          </a:p>
        </p:txBody>
      </p:sp>
      <p:sp>
        <p:nvSpPr>
          <p:cNvPr id="5" name="TextBox 5"/>
          <p:cNvSpPr txBox="1"/>
          <p:nvPr/>
        </p:nvSpPr>
        <p:spPr>
          <a:xfrm>
            <a:off x="7465513" y="1245235"/>
            <a:ext cx="9955459" cy="1461682"/>
          </a:xfrm>
          <a:prstGeom prst="rect">
            <a:avLst/>
          </a:prstGeom>
        </p:spPr>
        <p:txBody>
          <a:bodyPr lIns="0" tIns="0" rIns="0" bIns="0" rtlCol="0" anchor="t">
            <a:spAutoFit/>
          </a:bodyPr>
          <a:lstStyle/>
          <a:p>
            <a:r>
              <a:rPr lang="en-US" sz="4749" b="1" dirty="0">
                <a:solidFill>
                  <a:srgbClr val="000000"/>
                </a:solidFill>
                <a:latin typeface="Avenir Black" panose="02000503020000020003" pitchFamily="2" charset="0"/>
              </a:rPr>
              <a:t>GISELA KAPLAN</a:t>
            </a:r>
          </a:p>
          <a:p>
            <a:r>
              <a:rPr lang="en-US" sz="4749" b="1" dirty="0">
                <a:solidFill>
                  <a:srgbClr val="000000"/>
                </a:solidFill>
                <a:latin typeface="Avenir Black" panose="02000503020000020003" pitchFamily="2" charset="0"/>
              </a:rPr>
              <a:t>Bird and primate scientist</a:t>
            </a:r>
          </a:p>
        </p:txBody>
      </p:sp>
      <p:grpSp>
        <p:nvGrpSpPr>
          <p:cNvPr id="6" name="Group 6"/>
          <p:cNvGrpSpPr/>
          <p:nvPr/>
        </p:nvGrpSpPr>
        <p:grpSpPr>
          <a:xfrm>
            <a:off x="15302506" y="-443510"/>
            <a:ext cx="3796476" cy="3038137"/>
            <a:chOff x="0" y="0"/>
            <a:chExt cx="5061968" cy="4050850"/>
          </a:xfrm>
        </p:grpSpPr>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61449" y="0"/>
              <a:ext cx="4252861" cy="4050850"/>
            </a:xfrm>
            <a:prstGeom prst="rect">
              <a:avLst/>
            </a:prstGeom>
          </p:spPr>
        </p:pic>
        <p:sp>
          <p:nvSpPr>
            <p:cNvPr id="8" name="TextBox 8"/>
            <p:cNvSpPr txBox="1"/>
            <p:nvPr/>
          </p:nvSpPr>
          <p:spPr>
            <a:xfrm>
              <a:off x="0" y="1186066"/>
              <a:ext cx="5061968" cy="1470488"/>
            </a:xfrm>
            <a:prstGeom prst="rect">
              <a:avLst/>
            </a:prstGeom>
          </p:spPr>
          <p:txBody>
            <a:bodyPr lIns="0" tIns="0" rIns="0" bIns="0" rtlCol="0" anchor="t">
              <a:spAutoFit/>
            </a:bodyPr>
            <a:lstStyle/>
            <a:p>
              <a:pPr algn="ctr">
                <a:lnSpc>
                  <a:spcPts val="4272"/>
                </a:lnSpc>
              </a:pPr>
              <a:r>
                <a:rPr lang="en-US" sz="3560" b="1" dirty="0">
                  <a:solidFill>
                    <a:srgbClr val="FFFFFF"/>
                  </a:solidFill>
                  <a:latin typeface="Avenir Black" panose="02000503020000020003" pitchFamily="2" charset="0"/>
                </a:rPr>
                <a:t>DID YOU</a:t>
              </a:r>
            </a:p>
            <a:p>
              <a:pPr algn="ctr">
                <a:lnSpc>
                  <a:spcPts val="4272"/>
                </a:lnSpc>
              </a:pPr>
              <a:r>
                <a:rPr lang="en-US" sz="3560" b="1" dirty="0">
                  <a:solidFill>
                    <a:srgbClr val="FFFFFF"/>
                  </a:solidFill>
                  <a:latin typeface="Avenir Black" panose="02000503020000020003" pitchFamily="2" charset="0"/>
                </a:rPr>
                <a:t>KNOW?</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1484</Words>
  <Application>Microsoft Macintosh PowerPoint</Application>
  <PresentationFormat>Custom</PresentationFormat>
  <Paragraphs>93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Avenir Book</vt:lpstr>
      <vt:lpstr>Grandma</vt:lpstr>
      <vt:lpstr>AVENIR OBLIQUE</vt:lpstr>
      <vt:lpstr>Avenir Black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Aussie STEM Stars Presentation</dc:title>
  <cp:lastModifiedBy>Rachael McDiarmid</cp:lastModifiedBy>
  <cp:revision>2</cp:revision>
  <dcterms:created xsi:type="dcterms:W3CDTF">2006-08-16T00:00:00Z</dcterms:created>
  <dcterms:modified xsi:type="dcterms:W3CDTF">2022-08-01T11:48:34Z</dcterms:modified>
  <dc:identifier>DAFHsIcuOOs</dc:identifier>
</cp:coreProperties>
</file>